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15"/>
  </p:notesMasterIdLst>
  <p:sldIdLst>
    <p:sldId id="272" r:id="rId2"/>
    <p:sldId id="260" r:id="rId3"/>
    <p:sldId id="262" r:id="rId4"/>
    <p:sldId id="261" r:id="rId5"/>
    <p:sldId id="264" r:id="rId6"/>
    <p:sldId id="263" r:id="rId7"/>
    <p:sldId id="265" r:id="rId8"/>
    <p:sldId id="268" r:id="rId9"/>
    <p:sldId id="266" r:id="rId10"/>
    <p:sldId id="267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/>
  </p:normalViewPr>
  <p:slideViewPr>
    <p:cSldViewPr>
      <p:cViewPr varScale="1">
        <p:scale>
          <a:sx n="79" d="100"/>
          <a:sy n="79" d="100"/>
        </p:scale>
        <p:origin x="-2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64AAF63-EE00-49C0-AED3-23DB68FB16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shrae.org/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Ashrae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926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2009 2010 CRC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Milwaukee, WI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May 2010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8120E-52E4-4DF1-A25E-A43A800687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219200"/>
            <a:ext cx="2057400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219200"/>
            <a:ext cx="6019800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95D1D-27D5-4036-B46C-E4C5569A43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192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3400" y="2438400"/>
            <a:ext cx="8229600" cy="36877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B79D5-68F3-473E-BCE7-9CB6C63425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May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2009 2010 CRC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Milwaukee, WI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9E7D4-FFAD-4690-962F-AB2CC90A3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438400"/>
            <a:ext cx="4038600" cy="3687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2438400"/>
            <a:ext cx="4038600" cy="3687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9308E-CCA9-4DE9-A757-2687579E62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C4E90-73D2-4F55-A2C4-95CB8CA13B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A6F0E-B5D9-45A6-A7F3-94F880316E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1DD45-5C8B-4F74-8A45-852338AEBE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F3680-7B08-473D-B9C7-EDB0C5BC3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6F261-89F7-49A6-86C7-FAA9888611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www.ashrae.org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219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2438400"/>
            <a:ext cx="8229600" cy="368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 err="1" smtClean="0"/>
            </a:lvl1pPr>
          </a:lstStyle>
          <a:p>
            <a:pPr>
              <a:defRPr/>
            </a:pPr>
            <a:r>
              <a:rPr lang="en-US" dirty="0" err="1"/>
              <a:t>xxxxxxxx</a:t>
            </a:r>
            <a:endParaRPr lang="en-US" dirty="0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7C10838-62E6-43F5-A018-731A9B822D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10" descr="Ashrae">
            <a:hlinkClick r:id="rId14"/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4191000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C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C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C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CC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33CC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33CC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33CC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33CC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CC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CC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CC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CC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CC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CC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CC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228600" y="3505200"/>
            <a:ext cx="8229600" cy="2667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2010 – 2011 ASHRAE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 Region VI CRC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Chapter Summary Report</a:t>
            </a:r>
            <a:r>
              <a:rPr lang="en-CA" dirty="0" smtClean="0">
                <a:solidFill>
                  <a:schemeClr val="tx1"/>
                </a:solidFill>
              </a:rPr>
              <a:t/>
            </a:r>
            <a:br>
              <a:rPr lang="en-CA" dirty="0" smtClean="0">
                <a:solidFill>
                  <a:schemeClr val="tx1"/>
                </a:solidFill>
              </a:rPr>
            </a:br>
            <a:endParaRPr lang="en-US" dirty="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5562600"/>
            <a:ext cx="8229600" cy="106679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dirty="0" smtClean="0">
                <a:solidFill>
                  <a:schemeClr val="tx1"/>
                </a:solidFill>
              </a:rPr>
              <a:t>	</a:t>
            </a:r>
          </a:p>
          <a:p>
            <a:pPr algn="ctr" eaLnBrk="1" hangingPunct="1">
              <a:buFontTx/>
              <a:buNone/>
            </a:pPr>
            <a:r>
              <a:rPr lang="en-US" dirty="0" smtClean="0"/>
              <a:t>www.ashraemadison.org</a:t>
            </a:r>
            <a:endParaRPr lang="en-US" dirty="0" smtClean="0"/>
          </a:p>
        </p:txBody>
      </p:sp>
      <p:pic>
        <p:nvPicPr>
          <p:cNvPr id="1026" name="Picture 2" descr="C:\Users\mheil\AppData\Local\Microsoft\Windows\Temporary Internet Files\Content.Outlook\RQB7616E\MSN ASHRAE Logo High 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90600"/>
            <a:ext cx="9083471" cy="220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2"/>
                </a:solidFill>
              </a:rPr>
              <a:t>Chapter Technology Transfer</a:t>
            </a:r>
            <a:endParaRPr lang="en-CA" dirty="0" smtClean="0">
              <a:solidFill>
                <a:schemeClr val="tx2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189288"/>
            <a:ext cx="8229600" cy="2936875"/>
          </a:xfrm>
        </p:spPr>
        <p:txBody>
          <a:bodyPr/>
          <a:lstStyle/>
          <a:p>
            <a:pPr eaLnBrk="1" hangingPunct="1"/>
            <a:r>
              <a:rPr lang="en-US" dirty="0" smtClean="0"/>
              <a:t>Submitted one Technology Award to Regional from our chapter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smtClean="0"/>
              <a:t>Very active technical seminars</a:t>
            </a:r>
          </a:p>
          <a:p>
            <a:pPr eaLnBrk="1" hangingPunct="1"/>
            <a:r>
              <a:rPr lang="en-US" dirty="0" smtClean="0"/>
              <a:t>Helped with energy modeling meetings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>
              <a:buFontTx/>
              <a:buNone/>
            </a:pP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2"/>
                </a:solidFill>
              </a:rPr>
              <a:t>Research Promotion</a:t>
            </a:r>
            <a:endParaRPr lang="en-CA" dirty="0" smtClean="0">
              <a:solidFill>
                <a:schemeClr val="tx2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984500"/>
            <a:ext cx="8229600" cy="3141663"/>
          </a:xfrm>
        </p:spPr>
        <p:txBody>
          <a:bodyPr/>
          <a:lstStyle/>
          <a:p>
            <a:pPr eaLnBrk="1" hangingPunct="1"/>
            <a:r>
              <a:rPr lang="en-US" dirty="0" smtClean="0"/>
              <a:t>Continue to contact business.</a:t>
            </a:r>
          </a:p>
          <a:p>
            <a:pPr eaLnBrk="1" hangingPunct="1"/>
            <a:r>
              <a:rPr lang="en-US" dirty="0" smtClean="0"/>
              <a:t>Combined some of our Golf outing sponsorship with RP by making levels of sponsorship receive free advertisement.</a:t>
            </a:r>
          </a:p>
          <a:p>
            <a:pPr eaLnBrk="1" hangingPunct="1"/>
            <a:r>
              <a:rPr lang="en-US" dirty="0" smtClean="0"/>
              <a:t>On pace to meet our chapter goal, but it has been tough in this economic times. 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371600"/>
            <a:ext cx="8229600" cy="8382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2"/>
                </a:solidFill>
              </a:rPr>
              <a:t>Chapter History</a:t>
            </a:r>
            <a:endParaRPr lang="en-CA" dirty="0" smtClean="0">
              <a:solidFill>
                <a:schemeClr val="tx2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984500"/>
            <a:ext cx="8229600" cy="3141663"/>
          </a:xfrm>
        </p:spPr>
        <p:txBody>
          <a:bodyPr/>
          <a:lstStyle/>
          <a:p>
            <a:pPr eaLnBrk="1" hangingPunct="1"/>
            <a:r>
              <a:rPr lang="en-US" dirty="0" smtClean="0"/>
              <a:t>The Chapter maintained our information and took pictures of events throughout the year. Refer to our display. </a:t>
            </a:r>
            <a:endParaRPr lang="en-US" dirty="0" smtClean="0"/>
          </a:p>
          <a:p>
            <a:pPr eaLnBrk="1" hangingPunct="1"/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2"/>
                </a:solidFill>
              </a:rPr>
              <a:t>Communications</a:t>
            </a:r>
            <a:endParaRPr lang="en-CA" dirty="0" smtClean="0">
              <a:solidFill>
                <a:schemeClr val="tx2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514600"/>
            <a:ext cx="8229600" cy="3141663"/>
          </a:xfrm>
        </p:spPr>
        <p:txBody>
          <a:bodyPr/>
          <a:lstStyle/>
          <a:p>
            <a:pPr eaLnBrk="1" hangingPunct="1"/>
            <a:r>
              <a:rPr lang="en-US" dirty="0" smtClean="0"/>
              <a:t>Highlights or Samples of Communications used this past year. Spend about 30 seconds</a:t>
            </a:r>
          </a:p>
          <a:p>
            <a:pPr eaLnBrk="1" hangingPunct="1"/>
            <a:r>
              <a:rPr lang="en-US" dirty="0" err="1" smtClean="0"/>
              <a:t>StarChapter</a:t>
            </a:r>
            <a:r>
              <a:rPr lang="en-US" dirty="0" smtClean="0"/>
              <a:t> as a new website base.</a:t>
            </a:r>
          </a:p>
          <a:p>
            <a:pPr eaLnBrk="1" hangingPunct="1"/>
            <a:r>
              <a:rPr lang="en-US" dirty="0" err="1" smtClean="0"/>
              <a:t>Evite</a:t>
            </a:r>
            <a:r>
              <a:rPr lang="en-US" dirty="0" smtClean="0"/>
              <a:t> for Chapter meetings</a:t>
            </a:r>
          </a:p>
          <a:p>
            <a:pPr eaLnBrk="1" hangingPunct="1"/>
            <a:r>
              <a:rPr lang="en-US" dirty="0" err="1" smtClean="0"/>
              <a:t>Informaire</a:t>
            </a:r>
            <a:r>
              <a:rPr lang="en-US" dirty="0" smtClean="0"/>
              <a:t> Newsletter</a:t>
            </a:r>
          </a:p>
          <a:p>
            <a:pPr eaLnBrk="1" hangingPunct="1"/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2"/>
                </a:solidFill>
              </a:rPr>
              <a:t>Special Chapter Activities</a:t>
            </a:r>
            <a:endParaRPr lang="en-CA" dirty="0" smtClean="0">
              <a:solidFill>
                <a:schemeClr val="tx2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62200"/>
            <a:ext cx="8229600" cy="4038600"/>
          </a:xfrm>
        </p:spPr>
        <p:txBody>
          <a:bodyPr/>
          <a:lstStyle/>
          <a:p>
            <a:pPr eaLnBrk="1" hangingPunct="1"/>
            <a:r>
              <a:rPr lang="en-US" dirty="0" smtClean="0"/>
              <a:t>Student Activities Committee gave presentations to both UW-Madison and UW-Platteville.</a:t>
            </a:r>
          </a:p>
          <a:p>
            <a:pPr eaLnBrk="1" hangingPunct="1"/>
            <a:r>
              <a:rPr lang="en-US" dirty="0" smtClean="0"/>
              <a:t>Sponsored (6) six $1000 scholarships</a:t>
            </a:r>
          </a:p>
          <a:p>
            <a:pPr eaLnBrk="1" hangingPunct="1"/>
            <a:r>
              <a:rPr lang="en-US" dirty="0" smtClean="0"/>
              <a:t>Technical </a:t>
            </a:r>
            <a:r>
              <a:rPr lang="en-US" dirty="0" smtClean="0"/>
              <a:t>Seminars before Chapter meetings</a:t>
            </a:r>
            <a:endParaRPr lang="en-US" dirty="0" smtClean="0"/>
          </a:p>
          <a:p>
            <a:pPr eaLnBrk="1" hangingPunct="1"/>
            <a:r>
              <a:rPr lang="en-US" dirty="0" smtClean="0"/>
              <a:t>Energy Modeling Meetings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Success Stories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8915400" cy="44196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Set up emails and email reminders in </a:t>
            </a:r>
            <a:r>
              <a:rPr lang="en-US" dirty="0" smtClean="0"/>
              <a:t>August/September.</a:t>
            </a:r>
            <a:endParaRPr lang="en-US" dirty="0" smtClean="0"/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Consistent BOG </a:t>
            </a:r>
            <a:r>
              <a:rPr lang="en-US" dirty="0" smtClean="0"/>
              <a:t>meeting time/date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Energy modeling </a:t>
            </a:r>
            <a:r>
              <a:rPr lang="en-US" dirty="0" smtClean="0"/>
              <a:t>Meeting and PDH reporting</a:t>
            </a:r>
            <a:endParaRPr lang="en-US" dirty="0" smtClean="0"/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Scholarships (6) six $1000 scholarships split between UW Madison and UW Platteville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First to Par in multiple categories (PAOE)</a:t>
            </a:r>
            <a:endParaRPr lang="en-US" dirty="0" smtClean="0"/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Less Technical Sessions this year. </a:t>
            </a:r>
            <a:endParaRPr lang="en-US" dirty="0" smtClean="0">
              <a:solidFill>
                <a:srgbClr val="FF6600"/>
              </a:solidFill>
            </a:endParaRPr>
          </a:p>
          <a:p>
            <a:pPr marL="609600" indent="-609600" eaLnBrk="1" hangingPunct="1">
              <a:buFontTx/>
              <a:buNone/>
            </a:pPr>
            <a:r>
              <a:rPr lang="en-US" dirty="0" smtClean="0">
                <a:solidFill>
                  <a:srgbClr val="FF6600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Lessons Learned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8763000" cy="46482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Don’t provide presentation to students the week before midterms.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Don’t pick a YEA committee chair/BOG member that travels a lot. 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Local chapter membership is harder to retain members due to company turnover and cutbacks.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Volunteers – We found the need to ask individuals directly to participate</a:t>
            </a:r>
            <a:endParaRPr lang="en-US" dirty="0" smtClean="0">
              <a:solidFill>
                <a:srgbClr val="FF6600"/>
              </a:solidFill>
            </a:endParaRPr>
          </a:p>
          <a:p>
            <a:pPr marL="609600" indent="-609600" eaLnBrk="1" hangingPunct="1">
              <a:buFontTx/>
              <a:buNone/>
            </a:pPr>
            <a:endParaRPr lang="en-US" dirty="0" smtClean="0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Finances</a:t>
            </a:r>
            <a:endParaRPr lang="en-CA" dirty="0" smtClean="0"/>
          </a:p>
        </p:txBody>
      </p:sp>
      <p:graphicFrame>
        <p:nvGraphicFramePr>
          <p:cNvPr id="36918" name="Group 54"/>
          <p:cNvGraphicFramePr>
            <a:graphicFrameLocks noGrp="1"/>
          </p:cNvGraphicFramePr>
          <p:nvPr>
            <p:ph type="tbl" idx="1"/>
          </p:nvPr>
        </p:nvGraphicFramePr>
        <p:xfrm>
          <a:off x="685800" y="2667000"/>
          <a:ext cx="7772400" cy="3683318"/>
        </p:xfrm>
        <a:graphic>
          <a:graphicData uri="http://schemas.openxmlformats.org/drawingml/2006/table">
            <a:tbl>
              <a:tblPr/>
              <a:tblGrid>
                <a:gridCol w="2743200"/>
                <a:gridCol w="1905000"/>
                <a:gridCol w="1524000"/>
                <a:gridCol w="1600200"/>
              </a:tblGrid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(Effective date DD/MM for Balances)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YTD Reported 2010/09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Reported 2009/08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Reported 2008/07</a:t>
                      </a:r>
                      <a:endParaRPr kumimoji="0" lang="en-C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Investment Fund Balance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$59,500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$41,595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$35,215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Operational Fund Balance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$10,200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$29,750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$37,795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Chapter Dues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$30.00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$30.00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$80.00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Members’ Cost of Meals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$20.00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$20.00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$30.00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Date of Last Chapter Audit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03/31/2009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03/31/2009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01/31/06</a:t>
                      </a: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Finances</a:t>
            </a:r>
            <a:endParaRPr lang="en-CA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984500"/>
            <a:ext cx="8229600" cy="3141663"/>
          </a:xfrm>
        </p:spPr>
        <p:txBody>
          <a:bodyPr/>
          <a:lstStyle/>
          <a:p>
            <a:pPr eaLnBrk="1" hangingPunct="1"/>
            <a:r>
              <a:rPr lang="en-US" dirty="0" smtClean="0"/>
              <a:t>We have a healthy financial portfolio. We have encouraged members to attend Chapter meetings by keeping the meeting cost down ($20 or $100 per year), but providing them with a good meal and seminar. </a:t>
            </a:r>
            <a:endParaRPr lang="en-US" dirty="0" smtClean="0"/>
          </a:p>
          <a:p>
            <a:pPr eaLnBrk="1" hangingPunct="1"/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2"/>
                </a:solidFill>
              </a:rPr>
              <a:t>Membership Promotion</a:t>
            </a:r>
            <a:endParaRPr lang="en-CA" dirty="0" smtClean="0">
              <a:solidFill>
                <a:schemeClr val="tx2"/>
              </a:solidFill>
            </a:endParaRPr>
          </a:p>
        </p:txBody>
      </p:sp>
      <p:sp>
        <p:nvSpPr>
          <p:cNvPr id="20483" name="Rectangle 37"/>
          <p:cNvSpPr>
            <a:spLocks noGrp="1" noChangeArrowheads="1"/>
          </p:cNvSpPr>
          <p:nvPr>
            <p:ph type="body" idx="1"/>
          </p:nvPr>
        </p:nvSpPr>
        <p:spPr>
          <a:xfrm>
            <a:off x="152400" y="2438400"/>
            <a:ext cx="8763000" cy="3886200"/>
          </a:xfrm>
        </p:spPr>
        <p:txBody>
          <a:bodyPr/>
          <a:lstStyle/>
          <a:p>
            <a:pPr eaLnBrk="1" hangingPunct="1"/>
            <a:r>
              <a:rPr lang="en-US" dirty="0" smtClean="0"/>
              <a:t>Very successful year of meeting goals:</a:t>
            </a:r>
          </a:p>
          <a:p>
            <a:pPr lvl="1" eaLnBrk="1" hangingPunct="1"/>
            <a:r>
              <a:rPr lang="en-US" dirty="0" smtClean="0"/>
              <a:t>Reduced chapter delinquency (13 to 8)</a:t>
            </a:r>
          </a:p>
          <a:p>
            <a:pPr lvl="1" eaLnBrk="1" hangingPunct="1"/>
            <a:r>
              <a:rPr lang="en-US" dirty="0" smtClean="0"/>
              <a:t>Working on increased local chapter membership </a:t>
            </a:r>
          </a:p>
          <a:p>
            <a:pPr lvl="1" eaLnBrk="1" hangingPunct="1"/>
            <a:r>
              <a:rPr lang="en-US" dirty="0" smtClean="0"/>
              <a:t>New members (21) and student members (3) recognized at every chapter </a:t>
            </a:r>
            <a:r>
              <a:rPr lang="en-US" dirty="0" smtClean="0"/>
              <a:t>meeting</a:t>
            </a:r>
          </a:p>
          <a:p>
            <a:pPr lvl="1" eaLnBrk="1" hangingPunct="1"/>
            <a:r>
              <a:rPr lang="en-US" dirty="0" smtClean="0"/>
              <a:t>Student retention is high (27 returning students)</a:t>
            </a:r>
            <a:endParaRPr lang="en-US" dirty="0" smtClean="0"/>
          </a:p>
          <a:p>
            <a:pPr eaLnBrk="1" hangingPunct="1"/>
            <a:r>
              <a:rPr lang="en-US" dirty="0" smtClean="0"/>
              <a:t>Membership retention </a:t>
            </a:r>
            <a:r>
              <a:rPr lang="en-US" dirty="0" smtClean="0"/>
              <a:t>is an issue this year.</a:t>
            </a:r>
          </a:p>
          <a:p>
            <a:pPr eaLnBrk="1" hangingPunct="1"/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2"/>
                </a:solidFill>
              </a:rPr>
              <a:t>Chapter Program Activities</a:t>
            </a:r>
            <a:endParaRPr lang="en-CA" dirty="0" smtClean="0">
              <a:solidFill>
                <a:schemeClr val="tx2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984500"/>
            <a:ext cx="8229600" cy="3141663"/>
          </a:xfrm>
        </p:spPr>
        <p:txBody>
          <a:bodyPr/>
          <a:lstStyle/>
          <a:p>
            <a:pPr eaLnBrk="1" hangingPunct="1"/>
            <a:r>
              <a:rPr lang="en-US" dirty="0" smtClean="0"/>
              <a:t>Two tours schedule for this year.</a:t>
            </a:r>
          </a:p>
          <a:p>
            <a:pPr eaLnBrk="1" hangingPunct="1"/>
            <a:r>
              <a:rPr lang="en-US" dirty="0" smtClean="0"/>
              <a:t>Technical programs are well attended</a:t>
            </a:r>
            <a:r>
              <a:rPr lang="en-US" dirty="0" smtClean="0"/>
              <a:t>.</a:t>
            </a:r>
            <a:endParaRPr lang="en-US" dirty="0" smtClean="0"/>
          </a:p>
          <a:p>
            <a:pPr eaLnBrk="1" hangingPunct="1"/>
            <a:r>
              <a:rPr lang="en-US" dirty="0" smtClean="0"/>
              <a:t>Diverse types of programs</a:t>
            </a:r>
            <a:r>
              <a:rPr lang="en-US" dirty="0" smtClean="0"/>
              <a:t>.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2"/>
                </a:solidFill>
              </a:rPr>
              <a:t>Student Activities</a:t>
            </a:r>
            <a:endParaRPr lang="en-CA" dirty="0" smtClean="0">
              <a:solidFill>
                <a:schemeClr val="tx2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8229600" cy="4343400"/>
          </a:xfrm>
        </p:spPr>
        <p:txBody>
          <a:bodyPr/>
          <a:lstStyle/>
          <a:p>
            <a:pPr eaLnBrk="1" hangingPunct="1"/>
            <a:r>
              <a:rPr lang="en-US" dirty="0" smtClean="0"/>
              <a:t>Complete two presentations</a:t>
            </a:r>
          </a:p>
          <a:p>
            <a:pPr lvl="1" eaLnBrk="1" hangingPunct="1"/>
            <a:r>
              <a:rPr lang="en-US" dirty="0" smtClean="0"/>
              <a:t>UW Madison</a:t>
            </a:r>
          </a:p>
          <a:p>
            <a:pPr lvl="1" eaLnBrk="1" hangingPunct="1"/>
            <a:r>
              <a:rPr lang="en-US" dirty="0" smtClean="0"/>
              <a:t>UW Platteville</a:t>
            </a:r>
          </a:p>
          <a:p>
            <a:pPr lvl="1" eaLnBrk="1" hangingPunct="1"/>
            <a:r>
              <a:rPr lang="en-US" dirty="0" smtClean="0"/>
              <a:t>30 students total (3 new)</a:t>
            </a:r>
          </a:p>
          <a:p>
            <a:pPr eaLnBrk="1" hangingPunct="1"/>
            <a:r>
              <a:rPr lang="en-US" dirty="0" smtClean="0"/>
              <a:t>Two chapter nights and students are attending other chapter nights also.</a:t>
            </a:r>
          </a:p>
          <a:p>
            <a:pPr eaLnBrk="1" hangingPunct="1"/>
            <a:r>
              <a:rPr lang="en-US" dirty="0" smtClean="0"/>
              <a:t>Some students from last year became associated members this year.</a:t>
            </a:r>
          </a:p>
          <a:p>
            <a:pPr eaLnBrk="1" hangingPunct="1"/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at is ASHRAE">
  <a:themeElements>
    <a:clrScheme name="What is ASHRA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hat is ASHRA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hat is ASHRA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at is ASHRA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at is ASHRA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at is ASHRA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at is ASHRA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at is ASHRA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at is ASHRA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at is ASHRA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at is ASHRA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at is ASHRA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at is ASHRA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at is ASHRA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ASHRAE 2005</Template>
  <TotalTime>4469</TotalTime>
  <Words>466</Words>
  <Application>Microsoft Office PowerPoint</Application>
  <PresentationFormat>On-screen Show (4:3)</PresentationFormat>
  <Paragraphs>81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What is ASHRAE</vt:lpstr>
      <vt:lpstr>2010 – 2011 ASHRAE  Region VI CRC  Chapter Summary Report </vt:lpstr>
      <vt:lpstr>Special Chapter Activities</vt:lpstr>
      <vt:lpstr>Success Stories</vt:lpstr>
      <vt:lpstr>Lessons Learned</vt:lpstr>
      <vt:lpstr>Finances</vt:lpstr>
      <vt:lpstr>Finances</vt:lpstr>
      <vt:lpstr>Membership Promotion</vt:lpstr>
      <vt:lpstr>Chapter Program Activities</vt:lpstr>
      <vt:lpstr>Student Activities</vt:lpstr>
      <vt:lpstr>Chapter Technology Transfer</vt:lpstr>
      <vt:lpstr>Research Promotion</vt:lpstr>
      <vt:lpstr>Chapter History</vt:lpstr>
      <vt:lpstr>Communications</vt:lpstr>
    </vt:vector>
  </TitlesOfParts>
  <Company>PBI / NRC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2003 – 2004 ASHRAE  Region XI CRC  Chapter Summary Report</dc:title>
  <dc:creator>B. Dean</dc:creator>
  <cp:lastModifiedBy>mheil</cp:lastModifiedBy>
  <cp:revision>50</cp:revision>
  <cp:lastPrinted>1601-01-01T00:00:00Z</cp:lastPrinted>
  <dcterms:created xsi:type="dcterms:W3CDTF">2004-04-21T22:11:30Z</dcterms:created>
  <dcterms:modified xsi:type="dcterms:W3CDTF">2011-04-14T01:50:07Z</dcterms:modified>
</cp:coreProperties>
</file>